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70" r:id="rId16"/>
    <p:sldId id="271" r:id="rId17"/>
    <p:sldId id="274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2922-2C0A-47C1-9F57-458B4465408E}" type="datetimeFigureOut">
              <a:rPr lang="en-IN" smtClean="0"/>
              <a:t>20-05-2025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048E594-1513-470F-B53C-BD2095436EC0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110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2922-2C0A-47C1-9F57-458B4465408E}" type="datetimeFigureOut">
              <a:rPr lang="en-IN" smtClean="0"/>
              <a:t>20-05-2025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E594-1513-470F-B53C-BD2095436EC0}" type="slidenum">
              <a:rPr lang="en-IN" smtClean="0"/>
              <a:t>‹#›</a:t>
            </a:fld>
            <a:endParaRPr lang="en-IN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1177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2922-2C0A-47C1-9F57-458B4465408E}" type="datetimeFigureOut">
              <a:rPr lang="en-IN" smtClean="0"/>
              <a:t>20-05-2025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E594-1513-470F-B53C-BD2095436EC0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246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2922-2C0A-47C1-9F57-458B4465408E}" type="datetimeFigureOut">
              <a:rPr lang="en-IN" smtClean="0"/>
              <a:t>20-05-2025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E594-1513-470F-B53C-BD2095436EC0}" type="slidenum">
              <a:rPr lang="en-IN" smtClean="0"/>
              <a:t>‹#›</a:t>
            </a:fld>
            <a:endParaRPr lang="en-IN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4770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2922-2C0A-47C1-9F57-458B4465408E}" type="datetimeFigureOut">
              <a:rPr lang="en-IN" smtClean="0"/>
              <a:t>20-05-2025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E594-1513-470F-B53C-BD2095436EC0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716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2922-2C0A-47C1-9F57-458B4465408E}" type="datetimeFigureOut">
              <a:rPr lang="en-IN" smtClean="0"/>
              <a:t>20-05-2025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E594-1513-470F-B53C-BD2095436EC0}" type="slidenum">
              <a:rPr lang="en-IN" smtClean="0"/>
              <a:t>‹#›</a:t>
            </a:fld>
            <a:endParaRPr lang="en-IN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90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2922-2C0A-47C1-9F57-458B4465408E}" type="datetimeFigureOut">
              <a:rPr lang="en-IN" smtClean="0"/>
              <a:t>20-05-2025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E594-1513-470F-B53C-BD2095436EC0}" type="slidenum">
              <a:rPr lang="en-IN" smtClean="0"/>
              <a:t>‹#›</a:t>
            </a:fld>
            <a:endParaRPr lang="en-IN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9939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2922-2C0A-47C1-9F57-458B4465408E}" type="datetimeFigureOut">
              <a:rPr lang="en-IN" smtClean="0"/>
              <a:t>20-05-2025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E594-1513-470F-B53C-BD2095436EC0}" type="slidenum">
              <a:rPr lang="en-IN" smtClean="0"/>
              <a:t>‹#›</a:t>
            </a:fld>
            <a:endParaRPr lang="en-IN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0767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2922-2C0A-47C1-9F57-458B4465408E}" type="datetimeFigureOut">
              <a:rPr lang="en-IN" smtClean="0"/>
              <a:t>20-05-2025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E594-1513-470F-B53C-BD2095436E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5721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12922-2C0A-47C1-9F57-458B4465408E}" type="datetimeFigureOut">
              <a:rPr lang="en-IN" smtClean="0"/>
              <a:t>20-05-2025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E594-1513-470F-B53C-BD2095436EC0}" type="slidenum">
              <a:rPr lang="en-IN" smtClean="0"/>
              <a:t>‹#›</a:t>
            </a:fld>
            <a:endParaRPr lang="en-IN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1406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EA12922-2C0A-47C1-9F57-458B4465408E}" type="datetimeFigureOut">
              <a:rPr lang="en-IN" smtClean="0"/>
              <a:t>20-05-2025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8E594-1513-470F-B53C-BD2095436EC0}" type="slidenum">
              <a:rPr lang="en-IN" smtClean="0"/>
              <a:t>‹#›</a:t>
            </a:fld>
            <a:endParaRPr lang="en-IN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6489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12922-2C0A-47C1-9F57-458B4465408E}" type="datetimeFigureOut">
              <a:rPr lang="en-IN" smtClean="0"/>
              <a:t>20-05-2025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048E594-1513-470F-B53C-BD2095436EC0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968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6404F-B1D0-C325-DF57-720103F744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7170" y="903515"/>
            <a:ext cx="10194881" cy="252548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en-IN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Elective Course Awareness – Semester VII</a:t>
            </a:r>
            <a:br>
              <a:rPr lang="en-IN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</a:br>
            <a:r>
              <a:rPr lang="en-IN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Professional Elective -4</a:t>
            </a:r>
            <a:b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</a:br>
            <a:r>
              <a:rPr lang="en-IN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Course Title: Cloud &amp; IoT Security</a:t>
            </a:r>
            <a:b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</a:br>
            <a:r>
              <a:rPr lang="en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Course Code</a:t>
            </a:r>
            <a: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: 22CS4706</a:t>
            </a:r>
            <a:b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</a:br>
            <a:r>
              <a:rPr lang="en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Credits</a:t>
            </a:r>
            <a: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: 3 | </a:t>
            </a:r>
            <a:r>
              <a:rPr lang="en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Hours/Week</a:t>
            </a:r>
            <a: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: 3 | </a:t>
            </a:r>
            <a:r>
              <a:rPr lang="en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Total Hours</a:t>
            </a:r>
            <a: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: 39</a:t>
            </a:r>
            <a:b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</a:br>
            <a:r>
              <a:rPr lang="en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Offered by</a:t>
            </a:r>
            <a: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: Department of Computer Science and Engineering</a:t>
            </a:r>
            <a:endParaRPr lang="en-IN" sz="8000" b="1" i="0" dirty="0">
              <a:solidFill>
                <a:srgbClr val="000000"/>
              </a:solidFill>
              <a:effectLst/>
              <a:latin typeface="Lato" panose="020F050202020403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8A17F6-50AF-E621-0966-041B48BF7A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63408" y="3966632"/>
            <a:ext cx="3558478" cy="977621"/>
          </a:xfrm>
        </p:spPr>
        <p:txBody>
          <a:bodyPr/>
          <a:lstStyle/>
          <a:p>
            <a:r>
              <a:rPr lang="en-IN" dirty="0" err="1"/>
              <a:t>Dr.Gokulakrishnan.s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0721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0EE41D-928A-9E65-AABA-1AFF31F15A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23845-B0C8-9400-A2B4-54385DC4C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7170" y="903515"/>
            <a:ext cx="10194881" cy="252548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  <a:buNone/>
            </a:pPr>
            <a:r>
              <a:rPr lang="en-IN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Elective Course Awareness – Semester VII</a:t>
            </a:r>
            <a:br>
              <a:rPr lang="en-IN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</a:br>
            <a:r>
              <a:rPr lang="en-IN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Professional Elective -5</a:t>
            </a:r>
            <a:b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</a:b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Course Title: Human Computer Interface (HCI)</a:t>
            </a:r>
            <a:b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</a:br>
            <a: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Course Code: 2CS4717</a:t>
            </a:r>
            <a:br>
              <a:rPr lang="en-US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</a:br>
            <a:r>
              <a:rPr lang="en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Credits</a:t>
            </a:r>
            <a: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: 3 | </a:t>
            </a:r>
            <a:r>
              <a:rPr lang="en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Hours/Week</a:t>
            </a:r>
            <a: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: 3 | </a:t>
            </a:r>
            <a:r>
              <a:rPr lang="en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Total Hours</a:t>
            </a:r>
            <a: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: 39</a:t>
            </a:r>
            <a:b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</a:br>
            <a:r>
              <a:rPr lang="en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Offered by</a:t>
            </a:r>
            <a: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: Department of Computer Science and Engineering</a:t>
            </a:r>
            <a:endParaRPr lang="en-IN" sz="8000" b="1" i="0" dirty="0">
              <a:solidFill>
                <a:srgbClr val="000000"/>
              </a:solidFill>
              <a:effectLst/>
              <a:latin typeface="Lato" panose="020F050202020403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FCB7CC-36D7-6CCD-F6CA-85C80C38F8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63408" y="3966632"/>
            <a:ext cx="3558478" cy="977621"/>
          </a:xfrm>
        </p:spPr>
        <p:txBody>
          <a:bodyPr/>
          <a:lstStyle/>
          <a:p>
            <a:r>
              <a:rPr lang="en-IN" dirty="0" err="1"/>
              <a:t>Dr.Gokulakrishnan.s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30689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4BA6A6-10FE-A69B-BF67-6614B6E110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746C3-0142-B5AC-9A8E-3B0DF14C7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550" y="684776"/>
            <a:ext cx="9603275" cy="104923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Essence of the Subject</a:t>
            </a:r>
            <a:endParaRPr lang="en-IN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515F4-1EC1-0CBF-2E45-E3C66FFE1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143" y="2015732"/>
            <a:ext cx="11713028" cy="4014954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The </a:t>
            </a:r>
            <a:r>
              <a:rPr lang="en-IN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Human Computer Interface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(HCI) course explores how humans interact with computers and how to design user interfaces that are </a:t>
            </a:r>
            <a:r>
              <a:rPr lang="en-IN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intuitive, efficient, and accessible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. This subject blends </a:t>
            </a:r>
            <a:r>
              <a:rPr lang="en-IN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psychology, design, and computing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to create systems that align with user needs and </a:t>
            </a:r>
            <a:r>
              <a:rPr lang="en-IN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behaviors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You’ll learn: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Theories and models of human cognition and interaction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Design principles for user-friendly systems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Prototyping, user testing, and usability engineering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Modern trends such as </a:t>
            </a:r>
            <a:r>
              <a:rPr lang="en-IN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mobile UI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, </a:t>
            </a:r>
            <a:r>
              <a:rPr lang="en-IN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game development interfaces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, and </a:t>
            </a:r>
            <a:r>
              <a:rPr lang="en-IN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conversational agents</a:t>
            </a:r>
            <a:endParaRPr lang="en-IN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502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054D44-F28B-08D8-811E-B8D5076B08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21612-C1E5-D3F9-52E1-88AD8540D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550" y="684776"/>
            <a:ext cx="9603275" cy="104923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Why Study This Subject?</a:t>
            </a:r>
            <a:endParaRPr lang="en-IN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387CA-CE7E-285C-333F-DE9BB33D7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143" y="2015732"/>
            <a:ext cx="11713028" cy="4014954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Almost </a:t>
            </a:r>
            <a:r>
              <a:rPr lang="en-IN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every application or system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today has a user interface — making HCI essential across all domains.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Good design can </a:t>
            </a:r>
            <a:r>
              <a:rPr lang="en-IN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make or break a product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— think about the simplicity of Google or the complexity of legacy software.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HCI equips you with the </a:t>
            </a:r>
            <a:r>
              <a:rPr lang="en-IN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skills to design interactive systems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that are functional and enjoyable to use.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It merges </a:t>
            </a:r>
            <a:r>
              <a:rPr lang="en-IN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technical and creative thinking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, preparing you for a wide variety of roles in the tech industry.</a:t>
            </a:r>
          </a:p>
        </p:txBody>
      </p:sp>
    </p:spTree>
    <p:extLst>
      <p:ext uri="{BB962C8B-B14F-4D97-AF65-F5344CB8AC3E}">
        <p14:creationId xmlns:p14="http://schemas.microsoft.com/office/powerpoint/2010/main" val="903131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9752BE-1C6F-7277-EC3B-4B10F296F6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BB172-C67E-015D-7A05-93CE6F260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550" y="684776"/>
            <a:ext cx="9603275" cy="104923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Future Scope &amp; Career Perspective</a:t>
            </a:r>
            <a:endParaRPr lang="en-IN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A9EAE-62AE-E32D-6435-722070407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143" y="2015732"/>
            <a:ext cx="11713028" cy="4014954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Studying HCI opens doors to: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UI/UX Designer</a:t>
            </a: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Interaction Designer</a:t>
            </a: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Human Factors Engineer</a:t>
            </a: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Game UI Developer</a:t>
            </a: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Usability Analyst</a:t>
            </a: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Front-end Developer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Mobile App Designer</a:t>
            </a: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387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32CCBD-27FA-0161-DBBE-34D7F4D29E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78EA7-9809-CE2F-C1E5-E605AABB3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550" y="684776"/>
            <a:ext cx="9603275" cy="104923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Future Scope &amp; Career Perspective</a:t>
            </a:r>
            <a:endParaRPr lang="en-IN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4813A-8D52-366C-8643-649434DE7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143" y="2015732"/>
            <a:ext cx="11713028" cy="40149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/>
              <a:t>Higher Studies &amp; Certifications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MS in Human-Centered Design, UX Design, or HCI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Certifications: Google UX Design, Nielsen Norman Group HCI Certificates</a:t>
            </a:r>
          </a:p>
        </p:txBody>
      </p:sp>
    </p:spTree>
    <p:extLst>
      <p:ext uri="{BB962C8B-B14F-4D97-AF65-F5344CB8AC3E}">
        <p14:creationId xmlns:p14="http://schemas.microsoft.com/office/powerpoint/2010/main" val="1656021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137370-12D8-3997-3C56-E58A8DF086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FD94F-BA17-138B-2255-6AB57801C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550" y="684776"/>
            <a:ext cx="9603275" cy="104923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Topics Covered (Module Overview)</a:t>
            </a:r>
            <a:endParaRPr lang="en-IN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F26EA-7C09-010A-DC91-6EBF00685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72" y="2002971"/>
            <a:ext cx="11713028" cy="40168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sz="1600" b="1" dirty="0"/>
              <a:t>Unit I: Fundamentals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1600" dirty="0"/>
              <a:t>Human cognitive models, ergonomics, paradigms, and evolution of HCI.</a:t>
            </a:r>
          </a:p>
          <a:p>
            <a:pPr>
              <a:buNone/>
            </a:pPr>
            <a:r>
              <a:rPr lang="en-IN" sz="1600" b="1" dirty="0"/>
              <a:t>Unit II: Design Principles &amp; Usability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1600" dirty="0"/>
              <a:t>Software lifecycle in HCI, prototyping, Norman’s model, Nielsen’s heuristics.</a:t>
            </a:r>
          </a:p>
          <a:p>
            <a:pPr>
              <a:buNone/>
            </a:pPr>
            <a:r>
              <a:rPr lang="en-IN" sz="1600" b="1" dirty="0"/>
              <a:t>Unit III: Game Development Foundations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1600" dirty="0"/>
              <a:t>Using Unity: texture importing, lighting, mesh configuration, prefab creation.</a:t>
            </a:r>
          </a:p>
          <a:p>
            <a:pPr>
              <a:buNone/>
            </a:pPr>
            <a:r>
              <a:rPr lang="en-IN" sz="1600" b="1" dirty="0"/>
              <a:t>Unit IV: Interaction and Event Handling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1600" dirty="0"/>
              <a:t>Notifications, player control logic, event-driven programming.</a:t>
            </a:r>
          </a:p>
          <a:p>
            <a:pPr>
              <a:buNone/>
            </a:pPr>
            <a:r>
              <a:rPr lang="en-IN" sz="1600" b="1" dirty="0"/>
              <a:t>Unit V: Object-Oriented Interaction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sz="1600" dirty="0"/>
              <a:t>AI elements in gaming (enemy </a:t>
            </a:r>
            <a:r>
              <a:rPr lang="en-IN" sz="1600" dirty="0" err="1"/>
              <a:t>behavior</a:t>
            </a:r>
            <a:r>
              <a:rPr lang="en-IN" sz="1600" dirty="0"/>
              <a:t>), cameras, animation, and enemy logic.</a:t>
            </a:r>
          </a:p>
        </p:txBody>
      </p:sp>
    </p:spTree>
    <p:extLst>
      <p:ext uri="{BB962C8B-B14F-4D97-AF65-F5344CB8AC3E}">
        <p14:creationId xmlns:p14="http://schemas.microsoft.com/office/powerpoint/2010/main" val="3243077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DEFE47-2084-F649-F122-2CA46D0530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848DA-5D2D-A137-6A78-3A993B405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550" y="684776"/>
            <a:ext cx="9603275" cy="104923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General Prerequisites</a:t>
            </a:r>
            <a:endParaRPr lang="en-IN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53906-EF67-A505-2508-8A9A22F02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72" y="2002971"/>
            <a:ext cx="11713028" cy="401682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To benefit fully from the course, you should: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Have basic programming knowledge (preferably </a:t>
            </a: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C#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, </a:t>
            </a: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Python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, or </a:t>
            </a: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JavaScript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Understand the basics of </a:t>
            </a: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software development lifecycles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Have an interest in </a:t>
            </a: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design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, </a:t>
            </a: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user psychology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, or </a:t>
            </a: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visual systems</a:t>
            </a:r>
            <a:endParaRPr lang="en-I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Some familiarity with </a:t>
            </a:r>
            <a:r>
              <a:rPr lang="en-IN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Unity Game Engine</a:t>
            </a:r>
            <a:r>
              <a:rPr lang="en-IN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is helpful but not mandatory</a:t>
            </a:r>
          </a:p>
        </p:txBody>
      </p:sp>
    </p:spTree>
    <p:extLst>
      <p:ext uri="{BB962C8B-B14F-4D97-AF65-F5344CB8AC3E}">
        <p14:creationId xmlns:p14="http://schemas.microsoft.com/office/powerpoint/2010/main" val="599906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C019FF-4FD1-9851-CCB7-8E49AE09B9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3AE1F-5C3E-6096-EE41-2238659DE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550" y="684776"/>
            <a:ext cx="9603275" cy="104923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Key Features of the Course</a:t>
            </a:r>
            <a:endParaRPr lang="en-IN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466FE-405A-A8DC-911C-FFA5A184D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72" y="2002971"/>
            <a:ext cx="11713028" cy="401682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Case studies based on popular apps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Design guidelines from industry experts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Activities involving </a:t>
            </a:r>
            <a:r>
              <a:rPr lang="en-IN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real-world interface problems</a:t>
            </a:r>
            <a:endParaRPr lang="en-IN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Integration of </a:t>
            </a:r>
            <a:r>
              <a:rPr lang="en-IN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mobile-first</a:t>
            </a:r>
            <a: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and </a:t>
            </a:r>
            <a:r>
              <a:rPr lang="en-IN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responsive design</a:t>
            </a:r>
            <a: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concepts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Blend of theory + practical UI/UX design sessions</a:t>
            </a:r>
          </a:p>
        </p:txBody>
      </p:sp>
    </p:spTree>
    <p:extLst>
      <p:ext uri="{BB962C8B-B14F-4D97-AF65-F5344CB8AC3E}">
        <p14:creationId xmlns:p14="http://schemas.microsoft.com/office/powerpoint/2010/main" val="12943515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5BF792-30A5-6108-E21A-C04A3E7FC5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03F84-EA64-430C-2BF5-D139AADDD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550" y="684776"/>
            <a:ext cx="9603275" cy="104923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Real-World Applications</a:t>
            </a:r>
            <a:endParaRPr lang="en-IN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84DA0FC-79FE-45DE-1AFA-C40DD5E68D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9087848"/>
              </p:ext>
            </p:extLst>
          </p:nvPr>
        </p:nvGraphicFramePr>
        <p:xfrm>
          <a:off x="2125431" y="1927912"/>
          <a:ext cx="8265394" cy="4070116"/>
        </p:xfrm>
        <a:graphic>
          <a:graphicData uri="http://schemas.openxmlformats.org/drawingml/2006/table">
            <a:tbl>
              <a:tblPr/>
              <a:tblGrid>
                <a:gridCol w="4132697">
                  <a:extLst>
                    <a:ext uri="{9D8B030D-6E8A-4147-A177-3AD203B41FA5}">
                      <a16:colId xmlns:a16="http://schemas.microsoft.com/office/drawing/2014/main" val="1735142266"/>
                    </a:ext>
                  </a:extLst>
                </a:gridCol>
                <a:gridCol w="4132697">
                  <a:extLst>
                    <a:ext uri="{9D8B030D-6E8A-4147-A177-3AD203B41FA5}">
                      <a16:colId xmlns:a16="http://schemas.microsoft.com/office/drawing/2014/main" val="3142891851"/>
                    </a:ext>
                  </a:extLst>
                </a:gridCol>
              </a:tblGrid>
              <a:tr h="324728">
                <a:tc>
                  <a:txBody>
                    <a:bodyPr/>
                    <a:lstStyle/>
                    <a:p>
                      <a:r>
                        <a:rPr lang="en-IN" sz="1400"/>
                        <a:t>Application Area</a:t>
                      </a:r>
                    </a:p>
                  </a:txBody>
                  <a:tcPr marL="68993" marR="68993" marT="34496" marB="344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Real-Time Use Cases</a:t>
                      </a:r>
                    </a:p>
                  </a:txBody>
                  <a:tcPr marL="68993" marR="68993" marT="34496" marB="344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4909359"/>
                  </a:ext>
                </a:extLst>
              </a:tr>
              <a:tr h="570110">
                <a:tc>
                  <a:txBody>
                    <a:bodyPr/>
                    <a:lstStyle/>
                    <a:p>
                      <a:r>
                        <a:rPr lang="en-IN" sz="1400"/>
                        <a:t>🎮 </a:t>
                      </a:r>
                      <a:r>
                        <a:rPr lang="en-IN" sz="1400" b="1"/>
                        <a:t>Game Development</a:t>
                      </a:r>
                      <a:endParaRPr lang="en-IN" sz="1400"/>
                    </a:p>
                  </a:txBody>
                  <a:tcPr marL="68993" marR="68993" marT="34496" marB="344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Designing immersive UIs in Unity, first-person controllers, handling in-game interactions</a:t>
                      </a:r>
                    </a:p>
                  </a:txBody>
                  <a:tcPr marL="68993" marR="68993" marT="34496" marB="344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6351601"/>
                  </a:ext>
                </a:extLst>
              </a:tr>
              <a:tr h="570110">
                <a:tc>
                  <a:txBody>
                    <a:bodyPr/>
                    <a:lstStyle/>
                    <a:p>
                      <a:r>
                        <a:rPr lang="en-IN" sz="1400"/>
                        <a:t>📱 </a:t>
                      </a:r>
                      <a:r>
                        <a:rPr lang="en-IN" sz="1400" b="1"/>
                        <a:t>Mobile App Design</a:t>
                      </a:r>
                      <a:endParaRPr lang="en-IN" sz="1400"/>
                    </a:p>
                  </a:txBody>
                  <a:tcPr marL="68993" marR="68993" marT="34496" marB="344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N" sz="1400"/>
                        <a:t>Responsive GUI design, intuitive navigation, gesture controls</a:t>
                      </a:r>
                    </a:p>
                  </a:txBody>
                  <a:tcPr marL="68993" marR="68993" marT="34496" marB="344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0013216"/>
                  </a:ext>
                </a:extLst>
              </a:tr>
              <a:tr h="570110">
                <a:tc>
                  <a:txBody>
                    <a:bodyPr/>
                    <a:lstStyle/>
                    <a:p>
                      <a:r>
                        <a:rPr lang="en-IN" sz="1400"/>
                        <a:t>🏥 </a:t>
                      </a:r>
                      <a:r>
                        <a:rPr lang="en-IN" sz="1400" b="1"/>
                        <a:t>Healthcare Systems</a:t>
                      </a:r>
                      <a:endParaRPr lang="en-IN" sz="1400"/>
                    </a:p>
                  </a:txBody>
                  <a:tcPr marL="68993" marR="68993" marT="34496" marB="344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User-friendly hospital interfaces for patient data, voice-assisted diagnostics</a:t>
                      </a:r>
                    </a:p>
                  </a:txBody>
                  <a:tcPr marL="68993" marR="68993" marT="34496" marB="344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9840766"/>
                  </a:ext>
                </a:extLst>
              </a:tr>
              <a:tr h="570110">
                <a:tc>
                  <a:txBody>
                    <a:bodyPr/>
                    <a:lstStyle/>
                    <a:p>
                      <a:r>
                        <a:rPr lang="en-IN" sz="1400"/>
                        <a:t>🏙️ </a:t>
                      </a:r>
                      <a:r>
                        <a:rPr lang="en-IN" sz="1400" b="1"/>
                        <a:t>Smart Devices</a:t>
                      </a:r>
                      <a:endParaRPr lang="en-IN" sz="1400"/>
                    </a:p>
                  </a:txBody>
                  <a:tcPr marL="68993" marR="68993" marT="34496" marB="344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Human-centered control interfaces for smart homes, wearables</a:t>
                      </a:r>
                    </a:p>
                  </a:txBody>
                  <a:tcPr marL="68993" marR="68993" marT="34496" marB="344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867780"/>
                  </a:ext>
                </a:extLst>
              </a:tr>
              <a:tr h="324728">
                <a:tc>
                  <a:txBody>
                    <a:bodyPr/>
                    <a:lstStyle/>
                    <a:p>
                      <a:r>
                        <a:rPr lang="en-IN" sz="1400"/>
                        <a:t>🚗 </a:t>
                      </a:r>
                      <a:r>
                        <a:rPr lang="en-IN" sz="1400" b="1"/>
                        <a:t>Automotive UX</a:t>
                      </a:r>
                      <a:endParaRPr lang="en-IN" sz="1400"/>
                    </a:p>
                  </a:txBody>
                  <a:tcPr marL="68993" marR="68993" marT="34496" marB="344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Touch and voice interfaces in connected cars</a:t>
                      </a:r>
                    </a:p>
                  </a:txBody>
                  <a:tcPr marL="68993" marR="68993" marT="34496" marB="344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6434674"/>
                  </a:ext>
                </a:extLst>
              </a:tr>
              <a:tr h="570110">
                <a:tc>
                  <a:txBody>
                    <a:bodyPr/>
                    <a:lstStyle/>
                    <a:p>
                      <a:r>
                        <a:rPr lang="en-IN" sz="1400"/>
                        <a:t>👓 </a:t>
                      </a:r>
                      <a:r>
                        <a:rPr lang="en-IN" sz="1400" b="1"/>
                        <a:t>AR/VR</a:t>
                      </a:r>
                      <a:endParaRPr lang="en-IN" sz="1400"/>
                    </a:p>
                  </a:txBody>
                  <a:tcPr marL="68993" marR="68993" marT="34496" marB="344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Creating 3D interactive environments with natural gestures</a:t>
                      </a:r>
                    </a:p>
                  </a:txBody>
                  <a:tcPr marL="68993" marR="68993" marT="34496" marB="344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0417901"/>
                  </a:ext>
                </a:extLst>
              </a:tr>
              <a:tr h="570110">
                <a:tc>
                  <a:txBody>
                    <a:bodyPr/>
                    <a:lstStyle/>
                    <a:p>
                      <a:r>
                        <a:rPr lang="en-IN" sz="1400"/>
                        <a:t>💬 </a:t>
                      </a:r>
                      <a:r>
                        <a:rPr lang="en-IN" sz="1400" b="1"/>
                        <a:t>Conversational Interfaces</a:t>
                      </a:r>
                      <a:endParaRPr lang="en-IN" sz="1400"/>
                    </a:p>
                  </a:txBody>
                  <a:tcPr marL="68993" marR="68993" marT="34496" marB="344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Chatbots and voice assistants (e.g., Alexa, Siri) built with HCI design</a:t>
                      </a:r>
                    </a:p>
                  </a:txBody>
                  <a:tcPr marL="68993" marR="68993" marT="34496" marB="344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7978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9576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1F1CC-8194-E986-1CF1-66C894216C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5BC05-571E-EEEB-2A15-8431F2884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550" y="684776"/>
            <a:ext cx="9603275" cy="104923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Elective Registration Info</a:t>
            </a:r>
            <a:endParaRPr lang="en-IN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B27A3-C9FA-D618-422F-4A8F5B232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72" y="2002971"/>
            <a:ext cx="9603275" cy="10492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sz="2800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📌</a:t>
            </a:r>
            <a: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</a:t>
            </a:r>
            <a:r>
              <a:rPr lang="en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Elective course registrations will be done via the ERP portal</a:t>
            </a:r>
            <a: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.</a:t>
            </a:r>
            <a:b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</a:br>
            <a:endParaRPr lang="en-IN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497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EA7D7-07CB-FE47-3AE6-DBDBCB49A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550" y="684776"/>
            <a:ext cx="9603275" cy="104923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Essence of the Subject</a:t>
            </a:r>
            <a:endParaRPr lang="en-IN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C3430-A1E3-E527-21EF-E56F1B5E4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143" y="2015732"/>
            <a:ext cx="11713028" cy="4014954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The </a:t>
            </a:r>
            <a:r>
              <a:rPr lang="en-IN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Cloud &amp; IoT Security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course introduces students to the </a:t>
            </a:r>
            <a:r>
              <a:rPr lang="en-IN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foundational and advanced concepts of security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in two rapidly growing areas of technology: </a:t>
            </a:r>
            <a:r>
              <a:rPr lang="en-IN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Cloud Computing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and the </a:t>
            </a:r>
            <a:r>
              <a:rPr lang="en-IN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Internet of Things (IoT)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This course emphasizes: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The </a:t>
            </a:r>
            <a:r>
              <a:rPr lang="en-IN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principles of cybersecurity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applied specifically to </a:t>
            </a:r>
            <a:r>
              <a:rPr lang="en-IN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cloud services and IoT environments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Identifying and mitigating </a:t>
            </a:r>
            <a:r>
              <a:rPr lang="en-IN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security threats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, vulnerabilities, and attack vectors.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Developing skills to </a:t>
            </a:r>
            <a:r>
              <a:rPr lang="en-IN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design and implement secure systems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using real-world applications and case studies.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Understanding </a:t>
            </a:r>
            <a:r>
              <a:rPr lang="en-IN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industry-relevant tools and techniques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like identity and access management, encryption, and secure communication protocols.</a:t>
            </a:r>
          </a:p>
        </p:txBody>
      </p:sp>
    </p:spTree>
    <p:extLst>
      <p:ext uri="{BB962C8B-B14F-4D97-AF65-F5344CB8AC3E}">
        <p14:creationId xmlns:p14="http://schemas.microsoft.com/office/powerpoint/2010/main" val="3178949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1EBB43-E3AA-604A-96EE-DF5F6EADDE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58FDB-B9A7-EFE5-DB4C-0E0DC930E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550" y="684776"/>
            <a:ext cx="9603275" cy="104923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Why Study This Subject?</a:t>
            </a:r>
            <a:endParaRPr lang="en-IN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BC2EA-B08D-6FB7-7536-4033B61EB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143" y="2015732"/>
            <a:ext cx="11713028" cy="4014954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This course is essential because: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The world is becoming </a:t>
            </a:r>
            <a:r>
              <a:rPr lang="en-IN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increasingly cloud-dependent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(think AWS, Azure, Google Cloud) and </a:t>
            </a:r>
            <a:r>
              <a:rPr lang="en-IN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IoT-integrated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(smart homes, wearables, autonomous vehicles).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Security breaches in cloud platforms or IoT devices can lead to </a:t>
            </a:r>
            <a:r>
              <a:rPr lang="en-IN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data loss, privacy violations, or system failures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There’s a high demand for professionals who </a:t>
            </a:r>
            <a:r>
              <a:rPr lang="en-IN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understand the specific challenges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of securing these platforms.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It bridges the gap between </a:t>
            </a:r>
            <a:r>
              <a:rPr lang="en-IN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theoretical cybersecurity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and </a:t>
            </a:r>
            <a:r>
              <a:rPr lang="en-IN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practical implementations</a:t>
            </a:r>
            <a:r>
              <a:rPr lang="en-IN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in today's interconnected systems.</a:t>
            </a:r>
          </a:p>
        </p:txBody>
      </p:sp>
    </p:spTree>
    <p:extLst>
      <p:ext uri="{BB962C8B-B14F-4D97-AF65-F5344CB8AC3E}">
        <p14:creationId xmlns:p14="http://schemas.microsoft.com/office/powerpoint/2010/main" val="1687677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93CB47-F386-9A04-668F-F56C1A27CB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1AB95-F517-18E3-0C4E-95200B176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550" y="684776"/>
            <a:ext cx="9603275" cy="104923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Future Scope &amp; Career Perspective</a:t>
            </a:r>
            <a:endParaRPr lang="en-IN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82E4A-8953-AD57-6659-870BB6F6C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143" y="2015732"/>
            <a:ext cx="11713028" cy="4014954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Students who complete this course will be well-positioned for roles such as: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Cloud Security Analyst</a:t>
            </a: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IoT Security Engineer</a:t>
            </a: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Cybersecurity Consultant</a:t>
            </a: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DevSecOps</a:t>
            </a: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Engineer</a:t>
            </a: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Security Operations </a:t>
            </a:r>
            <a:r>
              <a:rPr lang="en-IN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Center</a:t>
            </a: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(SOC) Analyst</a:t>
            </a:r>
            <a:endParaRPr lang="en-IN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100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CC9D2E-A5B8-E668-1BF2-86F1EACA70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6F5D9-0F6B-2691-B73A-01B8C06B2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550" y="684776"/>
            <a:ext cx="9603275" cy="104923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Future Scope &amp; Career Perspective</a:t>
            </a:r>
            <a:endParaRPr lang="en-IN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84278-C2E9-4241-9855-8E35C74EE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229" y="1950417"/>
            <a:ext cx="11713028" cy="401495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It also forms a </a:t>
            </a: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strong foundation for advanced certifications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AWS Certified Security – Specialty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Certified Information Systems Security Professional (CISSP)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Certified Cloud Security Professional (CCSP)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Cisco IoT Security Specialist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In terms of </a:t>
            </a: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further study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, it aligns with domains in: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M.Tech in Cybersecurity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MS in Cloud Computing &amp; Security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Specialized certifications and postgraduate diplomas in IoT/Edge Security</a:t>
            </a:r>
          </a:p>
        </p:txBody>
      </p:sp>
    </p:spTree>
    <p:extLst>
      <p:ext uri="{BB962C8B-B14F-4D97-AF65-F5344CB8AC3E}">
        <p14:creationId xmlns:p14="http://schemas.microsoft.com/office/powerpoint/2010/main" val="2172508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BA0C7-0E16-1535-C449-84BC453D44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E4BF3-A15F-3067-4EA0-3567A304F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550" y="684776"/>
            <a:ext cx="9603275" cy="104923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Topics Covered (Module Overview)</a:t>
            </a:r>
            <a:endParaRPr lang="en-IN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48BE8E-9A48-BC82-A255-E48D7D606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72" y="2002971"/>
            <a:ext cx="11713028" cy="401682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Unit I: Cloud Security Fundamentals</a:t>
            </a:r>
            <a:endParaRPr lang="en-IN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Threat actors, cloud service models, risk management, asset classification &amp; protection.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Unit II: Identity &amp; Access + Vulnerability Management</a:t>
            </a:r>
            <a:endParaRPr lang="en-IN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Lifecycle of IAM, case studies in web and microservice applications.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Unit III: Encryption and Threats in Cloud</a:t>
            </a:r>
            <a:endParaRPr lang="en-IN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Encryption at rest and in transit, secrets management, detecting breaches, IAM flaws.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Unit IV: IoT Security Architectures</a:t>
            </a:r>
            <a:endParaRPr lang="en-IN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IoT models, enabling technologies, authentication, authorization, and communication security.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Unit V: IoT Applications &amp; Integration with Cloud</a:t>
            </a:r>
            <a:endParaRPr lang="en-IN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Real-world use cases like smart grids, smart cities, data analytics, AWS IoT.</a:t>
            </a:r>
          </a:p>
        </p:txBody>
      </p:sp>
    </p:spTree>
    <p:extLst>
      <p:ext uri="{BB962C8B-B14F-4D97-AF65-F5344CB8AC3E}">
        <p14:creationId xmlns:p14="http://schemas.microsoft.com/office/powerpoint/2010/main" val="3495481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2C4D3B-7976-2F19-135E-ACFD78F8DD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D6D8A-D757-4198-9F28-3D0B578BB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550" y="684776"/>
            <a:ext cx="9603275" cy="104923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General Prerequisites</a:t>
            </a:r>
            <a:endParaRPr lang="en-IN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842A9-B0FA-97AF-8642-788420A3D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72" y="2002971"/>
            <a:ext cx="11713028" cy="401682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To take this course effectively, it is </a:t>
            </a: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recommended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(though not mandatory) to have: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Basic understanding of </a:t>
            </a: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computer networks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and </a:t>
            </a: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security principles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Familiarity with </a:t>
            </a: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cloud platforms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such as AWS, Azure, or GCP.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Programming knowledge in </a:t>
            </a: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Python, Java, or C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Prior exposure to courses like </a:t>
            </a: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Computer Networks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, </a:t>
            </a: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Operating Systems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, or </a:t>
            </a: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Cybersecurity Basics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is helpful.</a:t>
            </a:r>
          </a:p>
        </p:txBody>
      </p:sp>
    </p:spTree>
    <p:extLst>
      <p:ext uri="{BB962C8B-B14F-4D97-AF65-F5344CB8AC3E}">
        <p14:creationId xmlns:p14="http://schemas.microsoft.com/office/powerpoint/2010/main" val="1694812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8141DF-8E5B-1625-DBEC-2A904365BC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DCD41-C638-ACA7-25C8-AFF415AB5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550" y="684776"/>
            <a:ext cx="9603275" cy="104923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Real-World Applications</a:t>
            </a:r>
            <a:endParaRPr lang="en-IN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CE479-1A3F-F937-B335-298B3591E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72" y="2002971"/>
            <a:ext cx="11713028" cy="401682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Smart Cities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: Securing traffic sensors, public Wi-Fi, surveillance systems.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Healthcare IoT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: Protecting wearable medical devices and patient data.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Industrial IoT (</a:t>
            </a:r>
            <a:r>
              <a:rPr lang="en-IN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IIoT</a:t>
            </a: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)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: Managing risks in factory automation systems.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Cloud Infrastructure Security</a:t>
            </a:r>
            <a:r>
              <a:rPr lang="en-IN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: Implementing encryption, IAM, and threat detection on platforms like AWS and Azure.</a:t>
            </a:r>
          </a:p>
        </p:txBody>
      </p:sp>
    </p:spTree>
    <p:extLst>
      <p:ext uri="{BB962C8B-B14F-4D97-AF65-F5344CB8AC3E}">
        <p14:creationId xmlns:p14="http://schemas.microsoft.com/office/powerpoint/2010/main" val="1761081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1625B2-89C3-D401-30D8-51035334EB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6B371-C967-AC09-791F-32CDFD09C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550" y="684776"/>
            <a:ext cx="9603275" cy="104923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Elective Registration Info</a:t>
            </a:r>
            <a:endParaRPr lang="en-IN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7170B-7D5C-83BF-5D5E-FA982DA2E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72" y="2002971"/>
            <a:ext cx="9603275" cy="10492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sz="2800" dirty="0">
                <a:effectLst/>
                <a:latin typeface="Segoe UI Emoji" panose="020B0502040204020203" pitchFamily="34" charset="0"/>
                <a:ea typeface="Calibri" panose="020F0502020204030204" pitchFamily="34" charset="0"/>
                <a:cs typeface="Segoe UI Emoji" panose="020B0502040204020203" pitchFamily="34" charset="0"/>
              </a:rPr>
              <a:t>📌</a:t>
            </a:r>
            <a: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 </a:t>
            </a:r>
            <a:r>
              <a:rPr lang="en-IN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Elective course registrations will be done via the ERP portal</a:t>
            </a:r>
            <a: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  <a:t>.</a:t>
            </a:r>
            <a:b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Latha" panose="020B0604020202020204" pitchFamily="34" charset="0"/>
              </a:rPr>
            </a:br>
            <a:endParaRPr lang="en-IN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68613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101</TotalTime>
  <Words>1206</Words>
  <Application>Microsoft Office PowerPoint</Application>
  <PresentationFormat>Widescreen</PresentationFormat>
  <Paragraphs>125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Gill Sans MT</vt:lpstr>
      <vt:lpstr>Lato</vt:lpstr>
      <vt:lpstr>Segoe UI Emoji</vt:lpstr>
      <vt:lpstr>Symbol</vt:lpstr>
      <vt:lpstr>Gallery</vt:lpstr>
      <vt:lpstr>Elective Course Awareness – Semester VII Professional Elective -4 Course Title: Cloud &amp; IoT Security Course Code: 22CS4706 Credits: 3 | Hours/Week: 3 | Total Hours: 39 Offered by: Department of Computer Science and Engineering</vt:lpstr>
      <vt:lpstr>Essence of the Subject</vt:lpstr>
      <vt:lpstr>Why Study This Subject?</vt:lpstr>
      <vt:lpstr>Future Scope &amp; Career Perspective</vt:lpstr>
      <vt:lpstr>Future Scope &amp; Career Perspective</vt:lpstr>
      <vt:lpstr>Topics Covered (Module Overview)</vt:lpstr>
      <vt:lpstr>General Prerequisites</vt:lpstr>
      <vt:lpstr>Real-World Applications</vt:lpstr>
      <vt:lpstr>Elective Registration Info</vt:lpstr>
      <vt:lpstr>Elective Course Awareness – Semester VII Professional Elective -5 Course Title: Human Computer Interface (HCI) Course Code: 2CS4717 Credits: 3 | Hours/Week: 3 | Total Hours: 39 Offered by: Department of Computer Science and Engineering</vt:lpstr>
      <vt:lpstr>Essence of the Subject</vt:lpstr>
      <vt:lpstr>Why Study This Subject?</vt:lpstr>
      <vt:lpstr>Future Scope &amp; Career Perspective</vt:lpstr>
      <vt:lpstr>Future Scope &amp; Career Perspective</vt:lpstr>
      <vt:lpstr>Topics Covered (Module Overview)</vt:lpstr>
      <vt:lpstr>General Prerequisites</vt:lpstr>
      <vt:lpstr>Key Features of the Course</vt:lpstr>
      <vt:lpstr>Real-World Applications</vt:lpstr>
      <vt:lpstr>Elective Registration Info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Gokulakrishnan S</dc:creator>
  <cp:lastModifiedBy>Gokulakrishnan S</cp:lastModifiedBy>
  <cp:revision>7</cp:revision>
  <dcterms:created xsi:type="dcterms:W3CDTF">2025-04-04T03:58:53Z</dcterms:created>
  <dcterms:modified xsi:type="dcterms:W3CDTF">2025-05-20T13:53:07Z</dcterms:modified>
</cp:coreProperties>
</file>